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411" r:id="rId3"/>
    <p:sldId id="410" r:id="rId4"/>
    <p:sldId id="412" r:id="rId5"/>
    <p:sldId id="413" r:id="rId6"/>
    <p:sldId id="414" r:id="rId7"/>
    <p:sldId id="415" r:id="rId8"/>
    <p:sldId id="417" r:id="rId9"/>
    <p:sldId id="418" r:id="rId10"/>
    <p:sldId id="419" r:id="rId11"/>
    <p:sldId id="420" r:id="rId12"/>
    <p:sldId id="421" r:id="rId13"/>
    <p:sldId id="422" r:id="rId14"/>
    <p:sldId id="423" r:id="rId15"/>
    <p:sldId id="424" r:id="rId16"/>
    <p:sldId id="425" r:id="rId17"/>
    <p:sldId id="426" r:id="rId18"/>
    <p:sldId id="427" r:id="rId19"/>
    <p:sldId id="428" r:id="rId20"/>
    <p:sldId id="429" r:id="rId21"/>
    <p:sldId id="430" r:id="rId22"/>
    <p:sldId id="431" r:id="rId23"/>
    <p:sldId id="433" r:id="rId24"/>
    <p:sldId id="432" r:id="rId25"/>
  </p:sldIdLst>
  <p:sldSz cx="12192000" cy="6858000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gs" Target="tags/tag120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notesMaster" Target="notesMasters/notesMaster1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2.xml"/><Relationship Id="rId1" Type="http://schemas.openxmlformats.org/officeDocument/2006/relationships/tags" Target="../tags/tag1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5.xml"/><Relationship Id="rId1" Type="http://schemas.openxmlformats.org/officeDocument/2006/relationships/tags" Target="../tags/tag1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7.xml"/><Relationship Id="rId1" Type="http://schemas.openxmlformats.org/officeDocument/2006/relationships/tags" Target="../tags/tag1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6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9.xml"/><Relationship Id="rId1" Type="http://schemas.openxmlformats.org/officeDocument/2006/relationships/tags" Target="../tags/tag9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Mybatis</a:t>
            </a:r>
            <a:r>
              <a:rPr lang="zh-CN" altLang="en-US"/>
              <a:t>映射器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参数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sz="1400">
                <a:sym typeface="+mn-ea"/>
              </a:rPr>
              <a:t>&lt;select id="selectUsers" resultType="User"&gt;</a:t>
            </a:r>
            <a:endParaRPr lang="zh-CN" altLang="en-US" sz="1400"/>
          </a:p>
          <a:p>
            <a:pPr marL="0" indent="0">
              <a:buNone/>
            </a:pPr>
            <a:r>
              <a:rPr sz="1400">
                <a:sym typeface="+mn-ea"/>
              </a:rPr>
              <a:t>  select id, username, password</a:t>
            </a:r>
            <a:endParaRPr lang="zh-CN" altLang="en-US" sz="1400"/>
          </a:p>
          <a:p>
            <a:pPr marL="0" indent="0">
              <a:buNone/>
            </a:pPr>
            <a:r>
              <a:rPr sz="1400">
                <a:sym typeface="+mn-ea"/>
              </a:rPr>
              <a:t>  from </a:t>
            </a:r>
            <a:r>
              <a:rPr lang="en-US" altLang="zh-CN" sz="1400">
                <a:sym typeface="+mn-ea"/>
              </a:rPr>
              <a:t>t_</a:t>
            </a:r>
            <a:r>
              <a:rPr sz="1400">
                <a:sym typeface="+mn-ea"/>
              </a:rPr>
              <a:t>user</a:t>
            </a:r>
            <a:endParaRPr lang="zh-CN" altLang="en-US" sz="1400"/>
          </a:p>
          <a:p>
            <a:pPr marL="0" indent="0">
              <a:buNone/>
            </a:pPr>
            <a:r>
              <a:rPr sz="1400">
                <a:sym typeface="+mn-ea"/>
              </a:rPr>
              <a:t>  where id = #{id}</a:t>
            </a:r>
            <a:endParaRPr lang="zh-CN" altLang="en-US" sz="1400"/>
          </a:p>
          <a:p>
            <a:pPr marL="0" indent="0">
              <a:buNone/>
            </a:pPr>
            <a:r>
              <a:rPr sz="1400">
                <a:sym typeface="+mn-ea"/>
              </a:rPr>
              <a:t>&lt;/select&gt;</a:t>
            </a:r>
            <a:endParaRPr lang="zh-CN" altLang="en-US" sz="1400"/>
          </a:p>
          <a:p>
            <a:r>
              <a:rPr lang="zh-CN" altLang="en-US"/>
              <a:t>上面的这个示例说明了一个非常简单的命名参数映射。鉴于参数类型（parameterType）会被自动设置为 int，这个参数可以随意命名。原始类型或简单数据类型（比如 Integer 和 String）因为没有其它属性，会用它们的值来作为参数。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参数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342900" lvl="1" indent="0">
              <a:buNone/>
            </a:pPr>
            <a:r>
              <a:rPr lang="zh-CN" altLang="en-US"/>
              <a:t>&lt;insert id="insertUser" parameterType="User"&gt;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insert into </a:t>
            </a:r>
            <a:r>
              <a:rPr lang="en-US" altLang="zh-CN"/>
              <a:t>t_</a:t>
            </a:r>
            <a:r>
              <a:rPr lang="zh-CN" altLang="en-US"/>
              <a:t>user (id, username, password)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values (#{id}, #{user</a:t>
            </a:r>
            <a:r>
              <a:rPr lang="en-US" altLang="zh-CN"/>
              <a:t>N</a:t>
            </a:r>
            <a:r>
              <a:rPr lang="zh-CN" altLang="en-US"/>
              <a:t>ame}, #{password})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&lt;/insert&gt;</a:t>
            </a:r>
            <a:endParaRPr lang="zh-CN" altLang="en-US"/>
          </a:p>
          <a:p>
            <a:pPr lvl="0"/>
            <a:r>
              <a:rPr lang="zh-CN" altLang="en-US"/>
              <a:t>User 类型的参数对象传递到了语句中，会查找 id、user</a:t>
            </a:r>
            <a:r>
              <a:rPr lang="en-US" altLang="zh-CN"/>
              <a:t>N</a:t>
            </a:r>
            <a:r>
              <a:rPr lang="zh-CN" altLang="en-US"/>
              <a:t>ame 和 password 属性，然后将它们的值传入预处理语句的参数中。对传递语句参数来说，这种方式真是干脆利落。不过参数映射的功能远不止于此。首先，和 MyBatis 的其它部分一样，参数也可以指定一个特殊的数据类型。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#{property,javaType=int,jdbcType=NUMERIC}</a:t>
            </a:r>
            <a:endParaRPr lang="zh-CN" altLang="en-US"/>
          </a:p>
          <a:p>
            <a:pPr lvl="0"/>
            <a:r>
              <a:rPr lang="zh-CN" altLang="en-US"/>
              <a:t>和 MyBatis 的其它部分一样，几乎总是可以根据参数对象的类型确定 javaType，除非该对象是一个 HashMap。这个时候，你需要显式指定 javaType 来确保正确的类型处理器（TypeHandler）被使用。</a:t>
            </a:r>
            <a:endParaRPr lang="zh-CN" altLang="en-US"/>
          </a:p>
          <a:p>
            <a:pPr lvl="0"/>
            <a:r>
              <a:rPr lang="zh-CN" altLang="en-US"/>
              <a:t>提示 JDBC 要求，如果一个列允许使用 null 值，并且会使用值为 null 的参数，就必须要指定 JDBC 类型（jdbcType）。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参数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要更进一步地自定义类型处理方式，可以指定一个特殊的类型处理器类（或别名），比如：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#{age,javaType=int,jdbcType=NUMERIC,typeHandler=MyTypeHandler}</a:t>
            </a:r>
            <a:endParaRPr lang="zh-CN" altLang="en-US"/>
          </a:p>
          <a:p>
            <a:r>
              <a:rPr lang="zh-CN" altLang="en-US"/>
              <a:t>对于数值类型，还可以设置 numericScale 指定小数点后保留的位数。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#{height,javaType=double,jdbcType=NUMERIC,numericScale=2}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字符串替换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7588"/>
            <a:ext cx="10852237" cy="5388907"/>
          </a:xfrm>
        </p:spPr>
        <p:txBody>
          <a:bodyPr/>
          <a:p>
            <a:r>
              <a:rPr lang="zh-CN" altLang="en-US"/>
              <a:t>默认情况下，使用 #{} 参数语法时，MyBatis 会创建 PreparedStatement 参数占位符，并通过占位符安全地设置参数（就像使用 ? 一样）。 这样做更安全，更迅速，通常也是首选做法，不过有时你就是想直接在 SQL 语句中直接插入一个不转义的字符串。 比如 ORDER BY 子句，这时候你可以：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ORDER BY </a:t>
            </a:r>
            <a:r>
              <a:rPr lang="en-US" altLang="zh-CN"/>
              <a:t>$</a:t>
            </a:r>
            <a:r>
              <a:rPr lang="zh-CN" altLang="en-US"/>
              <a:t>{columnName</a:t>
            </a:r>
            <a:r>
              <a:rPr lang="en-US" altLang="zh-CN"/>
              <a:t>}</a:t>
            </a:r>
            <a:endParaRPr lang="zh-CN" altLang="en-US"/>
          </a:p>
          <a:p>
            <a:r>
              <a:rPr lang="zh-CN" altLang="en-US"/>
              <a:t>MyBatis 就不会修改或转义该字符串了。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字符串替换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sz="1800">
                <a:sym typeface="+mn-ea"/>
              </a:rPr>
              <a:t>当 SQL 语句中的元数据（如表名或列名）是动态生成的时候，字符串替换将会非常有用。</a:t>
            </a:r>
            <a:endParaRPr sz="1800">
              <a:sym typeface="+mn-ea"/>
            </a:endParaRP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&lt;select id=”</a:t>
            </a:r>
            <a:r>
              <a:rPr>
                <a:sym typeface="+mn-ea"/>
              </a:rPr>
              <a:t>findById</a:t>
            </a:r>
            <a:r>
              <a:rPr lang="en-US" altLang="zh-CN">
                <a:sym typeface="+mn-ea"/>
              </a:rPr>
              <a:t>”&gt;</a:t>
            </a:r>
            <a:r>
              <a:rPr>
                <a:sym typeface="+mn-ea"/>
              </a:rPr>
              <a:t>select * from user where id = #{id}</a:t>
            </a:r>
            <a:r>
              <a:rPr lang="en-US" altLang="zh-CN">
                <a:sym typeface="+mn-ea"/>
              </a:rPr>
              <a:t>&lt;/select&gt;</a:t>
            </a:r>
            <a:endParaRPr lang="en-US" altLang="zh-CN">
              <a:sym typeface="+mn-ea"/>
            </a:endParaRPr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&lt;select id=”</a:t>
            </a:r>
            <a:r>
              <a:rPr>
                <a:sym typeface="+mn-ea"/>
              </a:rPr>
              <a:t>findBy</a:t>
            </a:r>
            <a:r>
              <a:rPr lang="en-US" altLang="zh-CN">
                <a:sym typeface="+mn-ea"/>
              </a:rPr>
              <a:t>Name</a:t>
            </a:r>
            <a:r>
              <a:rPr lang="en-US" altLang="zh-CN">
                <a:sym typeface="+mn-ea"/>
              </a:rPr>
              <a:t>”&gt;</a:t>
            </a:r>
            <a:r>
              <a:rPr>
                <a:sym typeface="+mn-ea"/>
              </a:rPr>
              <a:t>select * from user where name = #{name}</a:t>
            </a:r>
            <a:r>
              <a:rPr lang="en-US" altLang="zh-CN">
                <a:sym typeface="+mn-ea"/>
              </a:rPr>
              <a:t>&lt;/select&gt;</a:t>
            </a:r>
            <a:endParaRPr lang="zh-CN" altLang="en-US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&lt;select id=”</a:t>
            </a:r>
            <a:r>
              <a:rPr>
                <a:sym typeface="+mn-ea"/>
              </a:rPr>
              <a:t>findBy</a:t>
            </a:r>
            <a:r>
              <a:rPr lang="en-US" altLang="zh-CN">
                <a:sym typeface="+mn-ea"/>
              </a:rPr>
              <a:t>Email”&gt;</a:t>
            </a:r>
            <a:r>
              <a:rPr>
                <a:sym typeface="+mn-ea"/>
              </a:rPr>
              <a:t>select * from user where email = #{email}</a:t>
            </a:r>
            <a:r>
              <a:rPr lang="en-US" altLang="zh-CN">
                <a:sym typeface="+mn-ea"/>
              </a:rPr>
              <a:t>&lt;/select&gt;</a:t>
            </a:r>
            <a:endParaRPr lang="zh-CN" altLang="en-US"/>
          </a:p>
          <a:p>
            <a:pPr lvl="0"/>
            <a:r>
              <a:rPr lang="zh-CN" altLang="en-US" sz="1800"/>
              <a:t>只需要这样写：</a:t>
            </a:r>
            <a:endParaRPr lang="zh-CN" altLang="en-US" sz="1800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&lt;select id=”</a:t>
            </a:r>
            <a:r>
              <a:rPr>
                <a:sym typeface="+mn-ea"/>
              </a:rPr>
              <a:t>findByColumn</a:t>
            </a:r>
            <a:r>
              <a:rPr lang="en-US" altLang="zh-CN">
                <a:sym typeface="+mn-ea"/>
              </a:rPr>
              <a:t>”&gt;</a:t>
            </a:r>
            <a:r>
              <a:rPr lang="zh-CN" altLang="en-US" sz="1400"/>
              <a:t>select * from user where ${column} = #{value}</a:t>
            </a:r>
            <a:r>
              <a:rPr lang="en-US" altLang="zh-CN">
                <a:sym typeface="+mn-ea"/>
              </a:rPr>
              <a:t>&lt;/select&gt;</a:t>
            </a:r>
            <a:endParaRPr lang="zh-CN" altLang="en-US" sz="1400"/>
          </a:p>
          <a:p>
            <a:pPr lvl="0"/>
            <a:r>
              <a:rPr lang="zh-CN" altLang="en-US"/>
              <a:t>这种方式也同样适用于替换表名的情况。用这种方式接受用户的输入，并用作语句参数是不安全的，会导致潜在的 SQL 注入攻击。因此，要么不允许用户输入这些字段，要么自行转义并检验这些参数。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结果映射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resultMap 元素是 MyBatis 中最重要最强大的元素。它可以让你从 90% 的 JDBC ResultSets 数据提取代码中解放出来，并在一些情形下允许你进行一些 JDBC 不支持的操作。实际上，在为一些比如连接的复杂语句编写映射代码的时候，一份 resultMap 能够代替实现同等功能的数千行代码。ResultMap 的设计思想是，对简单的语句做到零配置，对于复杂一点的语句，只需要描述语句之间的关系就行了。以下是一个简单映射语句的示例，它们没有显式指定 resultMap：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&lt;select id="selectUsers" resultType="map"&gt;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select id, username, hashedPassword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from some_table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where id = #{id}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&lt;/select&gt;</a:t>
            </a:r>
            <a:endParaRPr lang="zh-CN" altLang="en-US"/>
          </a:p>
          <a:p>
            <a:pPr lvl="0"/>
            <a:r>
              <a:rPr lang="en-US" altLang="zh-CN"/>
              <a:t>上述语句只是简单地将所有的列映射到 HashMap 的键上，这由 resultType 属性指定。虽然在大部分情况下都够用，但是 HashMap 并不是一个很好的领域模型。你的程序更可能会使用 JavaBean 或 POJO（Plain Old Java Objects，普通老式 Java 对象）作为领域模型。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结果映射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类型别名是你的好帮手。使用它们，你就可以不用输入类的全限定名了。比如：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&lt;!-- mybatis-config.xml 中 --&gt;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&lt;typeAlias type="com.</a:t>
            </a:r>
            <a:r>
              <a:rPr lang="en-US" altLang="zh-CN"/>
              <a:t>jiuyun.bean</a:t>
            </a:r>
            <a:r>
              <a:rPr lang="zh-CN" altLang="en-US"/>
              <a:t>.User" alias="User"/&gt;</a:t>
            </a:r>
            <a:endParaRPr lang="zh-CN" altLang="en-US"/>
          </a:p>
          <a:p>
            <a:pPr marL="342900" lvl="1" indent="0">
              <a:buNone/>
            </a:pP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&lt;!-- SQL 映射 XML 中 --&gt;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&lt;select id="selectUsers" resultType="User"&gt;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select id, username, </a:t>
            </a:r>
            <a:r>
              <a:rPr lang="en-US" altLang="zh-CN"/>
              <a:t>p</a:t>
            </a:r>
            <a:r>
              <a:rPr lang="zh-CN" altLang="en-US"/>
              <a:t>assword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from </a:t>
            </a:r>
            <a:r>
              <a:rPr lang="en-US" altLang="zh-CN"/>
              <a:t>t_user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where id = #{id}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&lt;/select&gt;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高级结果映射</a:t>
            </a:r>
            <a:r>
              <a:rPr lang="en-US" altLang="zh-CN"/>
              <a:t>(ResultMap)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constructor - 用于在实例化类时，注入结果到构造方法中</a:t>
            </a:r>
            <a:endParaRPr lang="zh-CN" altLang="en-US"/>
          </a:p>
          <a:p>
            <a:pPr lvl="1"/>
            <a:r>
              <a:rPr lang="zh-CN" altLang="en-US"/>
              <a:t>idArg - ID 参数；标记出作为 ID 的结果可以帮助提高整体性能</a:t>
            </a:r>
            <a:endParaRPr lang="zh-CN" altLang="en-US"/>
          </a:p>
          <a:p>
            <a:pPr lvl="1"/>
            <a:r>
              <a:rPr lang="zh-CN" altLang="en-US"/>
              <a:t>arg - 将被注入到构造方法的一个普通结果</a:t>
            </a:r>
            <a:endParaRPr lang="zh-CN" altLang="en-US"/>
          </a:p>
          <a:p>
            <a:r>
              <a:rPr lang="zh-CN" altLang="en-US"/>
              <a:t>id – 一个 ID 结果；标记出作为 ID 的结果可以帮助提高整体性能</a:t>
            </a:r>
            <a:endParaRPr lang="zh-CN" altLang="en-US"/>
          </a:p>
          <a:p>
            <a:r>
              <a:rPr lang="zh-CN" altLang="en-US"/>
              <a:t>result – 注入到字段或 JavaBean 属性的普通结果</a:t>
            </a:r>
            <a:endParaRPr lang="zh-CN" altLang="en-US"/>
          </a:p>
          <a:p>
            <a:r>
              <a:rPr lang="zh-CN" altLang="en-US"/>
              <a:t>association – 一个复杂类型的关联；许多结果将包装成这种类型</a:t>
            </a:r>
            <a:endParaRPr lang="zh-CN" altLang="en-US"/>
          </a:p>
          <a:p>
            <a:pPr lvl="1"/>
            <a:r>
              <a:rPr lang="zh-CN" altLang="en-US"/>
              <a:t>嵌套结果映射 – 关联可以是 resultMap 元素，或是对其它结果映射的引用</a:t>
            </a:r>
            <a:endParaRPr lang="zh-CN" altLang="en-US"/>
          </a:p>
          <a:p>
            <a:r>
              <a:rPr lang="zh-CN" altLang="en-US"/>
              <a:t>collection – 一个复杂类型的集合</a:t>
            </a:r>
            <a:endParaRPr lang="zh-CN" altLang="en-US"/>
          </a:p>
          <a:p>
            <a:pPr lvl="1"/>
            <a:r>
              <a:rPr lang="zh-CN" altLang="en-US"/>
              <a:t>嵌套结果映射 – 集合可以是 resultMap 元素，或是对其它结果映射的引用</a:t>
            </a:r>
            <a:endParaRPr lang="zh-CN" altLang="en-US"/>
          </a:p>
          <a:p>
            <a:r>
              <a:rPr lang="zh-CN" altLang="en-US"/>
              <a:t>discriminator – 使用结果值来决定使用哪个 resultMap</a:t>
            </a:r>
            <a:endParaRPr lang="zh-CN" altLang="en-US"/>
          </a:p>
          <a:p>
            <a:pPr lvl="1"/>
            <a:r>
              <a:rPr lang="zh-CN" altLang="en-US"/>
              <a:t>case – 基于某些值的结果映射</a:t>
            </a:r>
            <a:endParaRPr lang="zh-CN" altLang="en-US"/>
          </a:p>
          <a:p>
            <a:pPr lvl="2"/>
            <a:r>
              <a:rPr lang="zh-CN" altLang="en-US"/>
              <a:t>嵌套结果映射 – case 也是一个结果映射，因此具有相同的结构和元素；或者引用其它的结果映射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id &amp; result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342900" lvl="1" indent="0">
              <a:buNone/>
            </a:pPr>
            <a:r>
              <a:rPr lang="zh-CN" altLang="en-US"/>
              <a:t>&lt;id property="id" column="post_id"/&gt;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&lt;result property="subject" column="post_subject"/&gt;</a:t>
            </a:r>
            <a:endParaRPr lang="zh-CN" altLang="en-US"/>
          </a:p>
          <a:p>
            <a:r>
              <a:rPr lang="zh-CN" altLang="en-US"/>
              <a:t>这些元素是结果映射的基础。id 和 result 元素都将一个列的值映射到一个简单数据类型（String, int, double, Date 等）的属性或字段。这两者之间的唯一不同是，id 元素对应的属性会被标记为对象的标识符，在比较对象实例时使用。 这样可以提高整体的性能，尤其是进行缓存和嵌套结果映射（也就是连接映射）的时候。</a:t>
            </a:r>
            <a:endParaRPr lang="zh-CN" altLang="en-US"/>
          </a:p>
          <a:p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467360" y="3262630"/>
          <a:ext cx="11403965" cy="323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915"/>
                <a:gridCol w="10179050"/>
              </a:tblGrid>
              <a:tr h="3835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属性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/>
                </a:tc>
              </a:tr>
              <a:tr h="74803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property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映射到列结果的字段或属性。如果 JavaBean 有这个名字的属性（property），会先使用该属性。否则 MyBatis 将会寻找给定名称的字段（field）。 无论是哪一种情形，你都可以使用常见的点式分隔形式进行复杂属性导航。 比如，你可以这样映射一些简单的东西：“username”，或者映射到一些复杂的东西上：“address.street.number”。</a:t>
                      </a:r>
                      <a:endParaRPr lang="zh-CN" altLang="en-US"/>
                    </a:p>
                  </a:txBody>
                  <a:tcPr/>
                </a:tc>
              </a:tr>
              <a:tr h="30035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column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数据库中的列名，或者是列的别名。一般情况下，这和传递给 resultSet.getString(columnName) 方法的参数一样。</a:t>
                      </a:r>
                      <a:endParaRPr lang="zh-CN" altLang="en-US"/>
                    </a:p>
                  </a:txBody>
                  <a:tcPr/>
                </a:tc>
              </a:tr>
              <a:tr h="5791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javaType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一个 Java 类的全限定名，或一个类型别名（关于内置的类型别名，可以参考上面的表格）。 如果你映射到一个 JavaBean，MyBatis 通常可以推断类型。然而，如果你映射到的是 HashMap，那么你应该明确地指定 javaType 来保证行为与期望的相一致。</a:t>
                      </a:r>
                      <a:endParaRPr lang="zh-CN" altLang="en-US"/>
                    </a:p>
                  </a:txBody>
                  <a:tcPr/>
                </a:tc>
              </a:tr>
              <a:tr h="7162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jdbcType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JDBC 类型，所支持的 JDBC 类型参见这个表格之后的“支持的 JDBC 类型”。 只需要在可能执行插入、更新和删除的且允许空值的列上指定 JDBC 类型。这是 JDBC 的要求而非 MyBatis 的要求。如果你直接面向 JDBC 编程，你需要对可以为空值的列指定这个类型。</a:t>
                      </a:r>
                      <a:endParaRPr lang="zh-CN" altLang="en-US"/>
                    </a:p>
                  </a:txBody>
                  <a:tcPr/>
                </a:tc>
              </a:tr>
              <a:tr h="5086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typeHandler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我们在前面讨论过默认的类型处理器。使用这个属性，你可以覆盖默认的类型处理器。 这个属性值是一个类型处理器实现类的全限定名，或者是类型别名。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关联</a:t>
            </a:r>
            <a:r>
              <a:rPr lang="en-US" altLang="zh-CN"/>
              <a:t>(association 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342900" lvl="1" indent="0">
              <a:buNone/>
            </a:pPr>
            <a:r>
              <a:rPr lang="zh-CN" altLang="en-US"/>
              <a:t>&lt;association property="author" column="blog_author_id" javaType="Author"&gt;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&lt;id property="id" column="author_id"/&gt;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&lt;result property="username" column="author_username"/&gt;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&lt;/association&gt;</a:t>
            </a:r>
            <a:endParaRPr lang="zh-CN" altLang="en-US"/>
          </a:p>
          <a:p>
            <a:r>
              <a:rPr lang="zh-CN" altLang="en-US"/>
              <a:t>关联（association）元素处理“一对一”类型的关系。 比如，在我们的示例中，一个博客有一个用户。关联结果映射和其它类型的映射工作方式差不多。 你需要指定目标属性名以及属性的javaType（很多时候 MyBatis 可以自己推断出来），在必要的情况下你还可以设置 JDBC 类型，如果你想覆盖获取结果值的过程，还可以设置类型处理器。</a:t>
            </a:r>
            <a:endParaRPr lang="zh-CN" altLang="en-US"/>
          </a:p>
          <a:p>
            <a:r>
              <a:rPr lang="zh-CN" altLang="en-US"/>
              <a:t>关联的不同之处是，你需要告诉 MyBatis 如何加载关联。MyBatis 有两种不同的方式加载关联：</a:t>
            </a:r>
            <a:endParaRPr lang="zh-CN" altLang="en-US"/>
          </a:p>
          <a:p>
            <a:pPr lvl="1"/>
            <a:r>
              <a:rPr lang="zh-CN" altLang="en-US"/>
              <a:t>嵌套 Select 查询：通过执行另外一个 SQL 映射语句来加载期望的复杂类型。</a:t>
            </a:r>
            <a:endParaRPr lang="zh-CN" altLang="en-US"/>
          </a:p>
          <a:p>
            <a:pPr lvl="1"/>
            <a:r>
              <a:rPr lang="zh-CN" altLang="en-US"/>
              <a:t>嵌套结果映射：使用嵌套的结果映射来处理连接结果的重复子集。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XML 映射器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select – 映射查询语句。</a:t>
            </a:r>
            <a:endParaRPr lang="zh-CN" altLang="en-US"/>
          </a:p>
          <a:p>
            <a:r>
              <a:rPr lang="zh-CN" altLang="en-US"/>
              <a:t>insert – 映射插入语句。</a:t>
            </a:r>
            <a:endParaRPr lang="zh-CN" altLang="en-US"/>
          </a:p>
          <a:p>
            <a:r>
              <a:rPr lang="zh-CN" altLang="en-US"/>
              <a:t>update – 映射更新语句。</a:t>
            </a:r>
            <a:endParaRPr lang="zh-CN" altLang="en-US"/>
          </a:p>
          <a:p>
            <a:r>
              <a:rPr lang="zh-CN" altLang="en-US"/>
              <a:t>delete – 映射删除语句。</a:t>
            </a:r>
            <a:endParaRPr lang="zh-CN" altLang="en-US"/>
          </a:p>
          <a:p>
            <a:r>
              <a:rPr>
                <a:sym typeface="+mn-ea"/>
              </a:rPr>
              <a:t>sql – 可被其它语句引用的可重用语句块。</a:t>
            </a:r>
            <a:endParaRPr lang="zh-CN" altLang="en-US"/>
          </a:p>
          <a:p>
            <a:r>
              <a:rPr>
                <a:sym typeface="+mn-ea"/>
              </a:rPr>
              <a:t>resultMap – 描述如何从数据库结果集中加载对象，是最复杂也是最强大的元素。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关联</a:t>
            </a:r>
            <a:r>
              <a:rPr lang="en-US" altLang="zh-CN">
                <a:sym typeface="+mn-ea"/>
              </a:rPr>
              <a:t>(association )</a:t>
            </a:r>
            <a:br>
              <a:rPr lang="en-US" altLang="zh-CN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首先，先让我们来看看这个元素的属性。你将会发现，和普通的结果映射相比，它只在 select 和 resultMap 属性上有所不同。</a:t>
            </a:r>
            <a:endParaRPr lang="zh-CN" altLang="en-US"/>
          </a:p>
          <a:p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669925" y="2435225"/>
          <a:ext cx="10934700" cy="3128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8085"/>
                <a:gridCol w="9746615"/>
              </a:tblGrid>
              <a:tr h="3073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属性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/>
                </a:tc>
              </a:tr>
              <a:tr h="7270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property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映射到列结果的字段或属性。如果用来匹配的 JavaBean 存在给定名字的属性，那么它将会被使用。否则 MyBatis 将会寻找给定名称的字段。 无论是哪一种情形，你都可以使用通常的点式分隔形式进行复杂属性导航。 比如，你可以这样映射一些简单的东西：“username”，或者映射到一些复杂的东西上：“address.street.number”。</a:t>
                      </a:r>
                      <a:endParaRPr lang="zh-CN" altLang="en-US"/>
                    </a:p>
                  </a:txBody>
                  <a:tcPr/>
                </a:tc>
              </a:tr>
              <a:tr h="7086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javaType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一个 Java 类的完全限定名，或一个类型别名（关于内置的类型别名，可以参考上面的表格）。 如果你映射到一个 JavaBean，MyBatis 通常可以推断类型。然而，如果你映射到的是 HashMap，那么你应该明确地指定 javaType 来保证行为与期望的相一致。</a:t>
                      </a:r>
                      <a:endParaRPr lang="zh-CN" altLang="en-US"/>
                    </a:p>
                  </a:txBody>
                  <a:tcPr/>
                </a:tc>
              </a:tr>
              <a:tr h="7086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jdbcType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JDBC 类型，所支持的 JDBC 类型参见这个表格之前的“支持的 JDBC 类型”。 只需要在可能执行插入、更新和删除的且允许空值的列上指定 JDBC 类型。这是 JDBC 的要求而非 MyBatis 的要求。如果你直接面向 JDBC 编程，你需要对可能存在空值的列指定这个类型。</a:t>
                      </a:r>
                      <a:endParaRPr lang="zh-CN" altLang="en-US"/>
                    </a:p>
                  </a:txBody>
                  <a:tcPr/>
                </a:tc>
              </a:tr>
              <a:tr h="67691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typeHandler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我们在前面讨论过默认的类型处理器。使用这个属性，你可以覆盖默认的类型处理器。 这个属性值是一个类型处理器实现类的完全限定名，或者是类型别名。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关联的嵌套 Select 查询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pPr marL="342900" lvl="1" indent="0">
              <a:lnSpc>
                <a:spcPct val="90000"/>
              </a:lnSpc>
              <a:buNone/>
            </a:pPr>
            <a:r>
              <a:rPr lang="zh-CN" altLang="en-US"/>
              <a:t>&lt;resultMap id="blogResult" type="Blog"&gt;</a:t>
            </a:r>
            <a:endParaRPr lang="zh-CN" altLang="en-US"/>
          </a:p>
          <a:p>
            <a:pPr marL="342900" lvl="1" indent="0">
              <a:lnSpc>
                <a:spcPct val="90000"/>
              </a:lnSpc>
              <a:buNone/>
            </a:pPr>
            <a:r>
              <a:rPr lang="zh-CN" altLang="en-US"/>
              <a:t>  &lt;association property="author" column="author_id" javaType="Author" select="selectAuthor"/&gt;</a:t>
            </a:r>
            <a:endParaRPr lang="zh-CN" altLang="en-US"/>
          </a:p>
          <a:p>
            <a:pPr marL="342900" lvl="1" indent="0">
              <a:lnSpc>
                <a:spcPct val="90000"/>
              </a:lnSpc>
              <a:buNone/>
            </a:pPr>
            <a:r>
              <a:rPr lang="zh-CN" altLang="en-US"/>
              <a:t>&lt;/resultMap&gt;</a:t>
            </a:r>
            <a:endParaRPr lang="zh-CN" altLang="en-US"/>
          </a:p>
          <a:p>
            <a:pPr marL="342900" lvl="1" indent="0">
              <a:lnSpc>
                <a:spcPct val="90000"/>
              </a:lnSpc>
              <a:buNone/>
            </a:pPr>
            <a:r>
              <a:rPr lang="zh-CN" altLang="en-US"/>
              <a:t>&lt;select id="selectBlog" resultMap="blogResult"&gt;</a:t>
            </a:r>
            <a:endParaRPr lang="zh-CN" altLang="en-US"/>
          </a:p>
          <a:p>
            <a:pPr marL="342900" lvl="1" indent="0">
              <a:lnSpc>
                <a:spcPct val="90000"/>
              </a:lnSpc>
              <a:buNone/>
            </a:pPr>
            <a:r>
              <a:rPr lang="zh-CN" altLang="en-US"/>
              <a:t>  SELECT * FROM BLOG WHERE ID = #{id}</a:t>
            </a:r>
            <a:endParaRPr lang="zh-CN" altLang="en-US"/>
          </a:p>
          <a:p>
            <a:pPr marL="342900" lvl="1" indent="0">
              <a:lnSpc>
                <a:spcPct val="90000"/>
              </a:lnSpc>
              <a:buNone/>
            </a:pPr>
            <a:r>
              <a:rPr lang="zh-CN" altLang="en-US"/>
              <a:t>&lt;/select&gt;</a:t>
            </a:r>
            <a:endParaRPr lang="zh-CN" altLang="en-US"/>
          </a:p>
          <a:p>
            <a:pPr marL="342900" lvl="1" indent="0">
              <a:lnSpc>
                <a:spcPct val="90000"/>
              </a:lnSpc>
              <a:buNone/>
            </a:pPr>
            <a:r>
              <a:rPr lang="zh-CN" altLang="en-US"/>
              <a:t>&lt;select id="selectAuthor" resultType="Author"&gt;</a:t>
            </a:r>
            <a:endParaRPr lang="zh-CN" altLang="en-US"/>
          </a:p>
          <a:p>
            <a:pPr marL="342900" lvl="1" indent="0">
              <a:lnSpc>
                <a:spcPct val="90000"/>
              </a:lnSpc>
              <a:buNone/>
            </a:pPr>
            <a:r>
              <a:rPr lang="zh-CN" altLang="en-US"/>
              <a:t>  SELECT * FROM AUTHOR WHERE ID = #{id}</a:t>
            </a:r>
            <a:endParaRPr lang="zh-CN" altLang="en-US"/>
          </a:p>
          <a:p>
            <a:pPr marL="342900" lvl="1" indent="0">
              <a:lnSpc>
                <a:spcPct val="90000"/>
              </a:lnSpc>
              <a:buNone/>
            </a:pPr>
            <a:r>
              <a:rPr lang="zh-CN" altLang="en-US"/>
              <a:t>&lt;/select&gt;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670560" y="934085"/>
          <a:ext cx="10864215" cy="2247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9485"/>
                <a:gridCol w="9904730"/>
              </a:tblGrid>
              <a:tr h="2971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属性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/>
                </a:tc>
              </a:tr>
              <a:tr h="74612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column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数据库中的列名，或者是列的别名。一般情况下，这和传递给 resultSet.getString(columnName) 方法的参数一样。 注意：在使用复合主键的时候，你可以使用 column="{prop1=col1,prop2=col2}" 这样的语法来指定多个传递给嵌套 Select 查询语句的列名。这会使得 prop1 和 prop2 作为参数对象，被设置为对应嵌套 Select 语句的参数。</a:t>
                      </a:r>
                      <a:endParaRPr lang="zh-CN" altLang="en-US"/>
                    </a:p>
                  </a:txBody>
                  <a:tcPr/>
                </a:tc>
              </a:tr>
              <a:tr h="7200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select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用于加载复杂类型属性的映射语句的 ID，它会从 column 属性指定的列中检索数据，作为参数传递给目标 select 语句。 具体请参考下面的例子。注意：在使用复合主键的时候，你可以使用 column="{prop1=col1,prop2=col2}" 这样的语法来指定多个传递给嵌套 Select 查询语句的列名。这会使得 prop1 和 prop2 作为参数对象，被设置为对应嵌套 Select 语句的参数。</a:t>
                      </a:r>
                      <a:endParaRPr lang="zh-CN" altLang="en-US"/>
                    </a:p>
                  </a:txBody>
                  <a:tcPr/>
                </a:tc>
              </a:tr>
              <a:tr h="4845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fetchType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可选的。有效值为 lazy 和 eager。 指定属性后，将在映射中忽略全局配置参数 lazyLoadingEnabled，使用属性的值。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集合的嵌套 Select 查询</a:t>
            </a:r>
            <a:r>
              <a:rPr lang="en-US" altLang="zh-CN">
                <a:sym typeface="+mn-ea"/>
              </a:rPr>
              <a:t>(collection)</a:t>
            </a:r>
            <a:br>
              <a:rPr lang="en-US" altLang="zh-CN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342900" lvl="1" indent="0">
              <a:buNone/>
            </a:pPr>
            <a:r>
              <a:rPr lang="en-US" altLang="zh-CN"/>
              <a:t>&lt;resultMap id="blogResult" type="Blog"&gt;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&lt;collection property="posts" javaType="ArrayList" column="id" ofType="Post" select="selectPostsForBlog"/&gt;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&lt;/resultMap&gt;</a:t>
            </a:r>
            <a:endParaRPr lang="en-US" altLang="zh-CN"/>
          </a:p>
          <a:p>
            <a:pPr marL="342900" lvl="1" indent="0">
              <a:buNone/>
            </a:pP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&lt;select id="selectBlog" resultMap="blogResult"&gt;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SELECT * FROM BLOG WHERE ID = #{id}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&lt;/select&gt;</a:t>
            </a:r>
            <a:endParaRPr lang="en-US" altLang="zh-CN"/>
          </a:p>
          <a:p>
            <a:pPr marL="342900" lvl="1" indent="0">
              <a:buNone/>
            </a:pP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&lt;select id="selectPostsForBlog" resultType="Post"&gt;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SELECT * FROM POST WHERE BLOG_ID = #{id}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&lt;/select&gt;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7588"/>
            <a:ext cx="10852237" cy="5388907"/>
          </a:xfrm>
        </p:spPr>
        <p:txBody>
          <a:bodyPr/>
          <a:p>
            <a:pPr marL="0" indent="0">
              <a:buNone/>
            </a:pPr>
            <a:r>
              <a:rPr lang="en-US" altLang="zh-CN"/>
              <a:t>      </a:t>
            </a:r>
            <a:r>
              <a:rPr lang="zh-CN" altLang="en-US"/>
              <a:t>这种方式虽然很简单，但在大型数据集或大型数据表上表现不佳。这个问题被称为“N+1 查询问题”。 概括地讲，N+1 查询问题是这样子的：你执行了一个单独的 SQL 语句来获取结果的一个列表（就是“+1”）。对列表返回的每条记录，你执行一个 select 查询语句来为每条记录加载详细信息（就是“N”）。这个问题会导致成百上千的 SQL 语句被执行。有时候，我们不希望产生这样的后果。好消息是，MyBatis 能够对这样的查询进行延迟加载，因此可以将大量语句同时运行的开销分散开来。 然而，如果你加载记录列表之后立刻就遍历列表以获取嵌套的数据，就会触发所有的延迟加载查询，性能可能会变得很糟糕。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 b="1"/>
              <a:t>延迟加载配置：</a:t>
            </a:r>
            <a:endParaRPr lang="zh-CN" altLang="en-US" b="1"/>
          </a:p>
          <a:p>
            <a:pPr marL="0" indent="0">
              <a:buNone/>
            </a:pPr>
            <a:r>
              <a:rPr lang="zh-CN" altLang="en-US"/>
              <a:t>&lt;settings&gt;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&lt;setting name="lazyLoadingEnabled" value="true"/&gt;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&lt;setting name="aggressiveLazyLoading" value="false"&gt;&lt;/setting&gt;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&lt;/settings&gt;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select 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400"/>
              <a:t>查询语句是 MyBatis 中最常用的元素之一——光能把数据存到数据库中价值并不大，还要能重新取出来才有用，多数应用也都是查询比修改要频繁。 MyBatis 的基本原则之一是：在每个插入、更新或删除操作之间，通常会执行多个查询操作。因此，MyBatis 在查询和结果映射做了相当多的改进。一个简单查询的 select 元素是非常简单的。比如：</a:t>
            </a:r>
            <a:endParaRPr lang="zh-CN" altLang="en-US" sz="1400"/>
          </a:p>
          <a:p>
            <a:pPr marL="342900" lvl="1" indent="0">
              <a:buNone/>
            </a:pPr>
            <a:r>
              <a:rPr sz="1085">
                <a:sym typeface="+mn-ea"/>
              </a:rPr>
              <a:t>&lt;select id="selectPerson" parameterType="int" resultType="hashmap"&gt;</a:t>
            </a:r>
            <a:endParaRPr lang="zh-CN" altLang="en-US" sz="1085"/>
          </a:p>
          <a:p>
            <a:pPr marL="342900" lvl="1" indent="0">
              <a:buNone/>
            </a:pPr>
            <a:r>
              <a:rPr sz="1085">
                <a:sym typeface="+mn-ea"/>
              </a:rPr>
              <a:t>  SELECT * FROM PERSON WHERE ID = #{id}</a:t>
            </a:r>
            <a:endParaRPr lang="zh-CN" altLang="en-US" sz="1085"/>
          </a:p>
          <a:p>
            <a:pPr marL="342900" lvl="1" indent="0">
              <a:buNone/>
            </a:pPr>
            <a:r>
              <a:rPr sz="1085">
                <a:sym typeface="+mn-ea"/>
              </a:rPr>
              <a:t>&lt;/select&gt;</a:t>
            </a:r>
            <a:endParaRPr lang="zh-CN" altLang="en-US" sz="1085"/>
          </a:p>
          <a:p>
            <a:r>
              <a:rPr lang="zh-CN" altLang="en-US" sz="1400"/>
              <a:t>这个语句名为 selectPerson，接受一个 int（或 Integer）类型的参数，并返回一个 HashMap 类型的对象，其中的键是列名，值便是结果行中的对应值。注意参数符号：</a:t>
            </a:r>
            <a:endParaRPr lang="zh-CN" altLang="en-US" sz="1400"/>
          </a:p>
          <a:p>
            <a:pPr marL="342900" lvl="1" indent="0">
              <a:buNone/>
            </a:pPr>
            <a:r>
              <a:rPr lang="zh-CN" altLang="en-US" sz="1085"/>
              <a:t>#{id}</a:t>
            </a:r>
            <a:endParaRPr lang="zh-CN" altLang="en-US" sz="1085"/>
          </a:p>
          <a:p>
            <a:pPr marL="0" indent="0">
              <a:buNone/>
            </a:pPr>
            <a:r>
              <a:rPr lang="zh-CN" altLang="en-US" sz="1400"/>
              <a:t>  这就告诉 MyBatis 创建一个预处理语句（PreparedStatement）参数，在 JDBC 中，这样的一个参数在 SQL 中会由        一个“?”来标识，并被传递到一个新的预处理语句中，就像这样：</a:t>
            </a:r>
            <a:endParaRPr lang="zh-CN" altLang="en-US" sz="1400"/>
          </a:p>
          <a:p>
            <a:pPr marL="342900" lvl="1" indent="0">
              <a:buNone/>
            </a:pPr>
            <a:r>
              <a:rPr sz="1085">
                <a:sym typeface="+mn-ea"/>
              </a:rPr>
              <a:t>// 近似的 JDBC 代码，非 MyBatis 代码...</a:t>
            </a:r>
            <a:endParaRPr lang="zh-CN" altLang="en-US" sz="1085"/>
          </a:p>
          <a:p>
            <a:pPr marL="342900" lvl="1" indent="0">
              <a:buNone/>
            </a:pPr>
            <a:r>
              <a:rPr sz="1085">
                <a:sym typeface="+mn-ea"/>
              </a:rPr>
              <a:t>String selectPerson = "SELECT * FROM PERSON WHERE ID=?";</a:t>
            </a:r>
            <a:endParaRPr lang="zh-CN" altLang="en-US" sz="1085"/>
          </a:p>
          <a:p>
            <a:pPr marL="342900" lvl="1" indent="0">
              <a:buNone/>
            </a:pPr>
            <a:r>
              <a:rPr sz="1085">
                <a:sym typeface="+mn-ea"/>
              </a:rPr>
              <a:t>PreparedStatement ps = conn.prepareStatement(selectPerson);</a:t>
            </a:r>
            <a:endParaRPr lang="zh-CN" altLang="en-US" sz="1085"/>
          </a:p>
          <a:p>
            <a:pPr marL="342900" lvl="1" indent="0">
              <a:buNone/>
            </a:pPr>
            <a:r>
              <a:rPr sz="1085">
                <a:sym typeface="+mn-ea"/>
              </a:rPr>
              <a:t>ps.setInt(1,id);</a:t>
            </a:r>
            <a:endParaRPr lang="zh-CN" altLang="en-US" sz="1400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Select 元素的属性</a:t>
            </a:r>
            <a:endParaRPr lang="zh-CN" altLang="en-US"/>
          </a:p>
        </p:txBody>
      </p:sp>
      <p:graphicFrame>
        <p:nvGraphicFramePr>
          <p:cNvPr id="4" name="内容占位符 3"/>
          <p:cNvGraphicFramePr/>
          <p:nvPr>
            <p:ph idx="1"/>
            <p:custDataLst>
              <p:tags r:id="rId1"/>
            </p:custDataLst>
          </p:nvPr>
        </p:nvGraphicFramePr>
        <p:xfrm>
          <a:off x="625433" y="937903"/>
          <a:ext cx="10877550" cy="5676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1090"/>
                <a:gridCol w="9776460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属性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/>
                </a:tc>
              </a:tr>
              <a:tr h="24892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id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在命名空间中唯一的标识符，可以被用来引用这条语句。</a:t>
                      </a:r>
                      <a:endParaRPr lang="zh-CN" altLang="en-US" sz="1000"/>
                    </a:p>
                  </a:txBody>
                  <a:tcPr/>
                </a:tc>
              </a:tr>
              <a:tr h="4038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parameterType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将会传入这条语句的参数的类全限定名或别名。这个属性是可选的，因为 MyBatis 可以通过类型处理器（TypeHandler）推断出具体传入语句的参数，默认值为未设置（unset）。</a:t>
                      </a:r>
                      <a:endParaRPr lang="zh-CN" altLang="en-US" sz="1000"/>
                    </a:p>
                  </a:txBody>
                  <a:tcPr/>
                </a:tc>
              </a:tr>
              <a:tr h="3816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parameterMap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用于引用外部 parameterMap 的属性，目前已被废弃。请使用行内参数映射和 parameterType 属性。</a:t>
                      </a:r>
                      <a:endParaRPr lang="zh-CN" altLang="en-US" sz="1000"/>
                    </a:p>
                  </a:txBody>
                  <a:tcPr/>
                </a:tc>
              </a:tr>
              <a:tr h="4038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resultType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期望从这条语句中返回结果的类全限定名或别名。 注意，如果返回的是集合，那应该设置为集合包含的类型，而不是集合本身的类型。 resultType 和 resultMap 之间只能同时使用一个。</a:t>
                      </a:r>
                      <a:endParaRPr lang="zh-CN" altLang="en-US" sz="1000"/>
                    </a:p>
                  </a:txBody>
                  <a:tcPr/>
                </a:tc>
              </a:tr>
              <a:tr h="4038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resultMap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对外部 resultMap 的命名引用。结果映射是 MyBatis 最强大的特性，如果你对其理解透彻，许多复杂的映射问题都能迎刃而解。 resultType 和 resultMap 之间只能同时使用一个。</a:t>
                      </a:r>
                      <a:endParaRPr lang="zh-CN" altLang="en-US" sz="1000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flushCache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将其设置为 true 后，只要语句被调用，都会导致本地缓存和二级缓存被清空，默认值：false。</a:t>
                      </a:r>
                      <a:endParaRPr lang="zh-CN" altLang="en-US" sz="1000"/>
                    </a:p>
                  </a:txBody>
                  <a:tcPr/>
                </a:tc>
              </a:tr>
              <a:tr h="3816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useCache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将其设置为 true 后，将会导致本条语句的结果被二级缓存缓存起来，默认值：对 select 元素为 true。</a:t>
                      </a:r>
                      <a:endParaRPr lang="zh-CN" altLang="en-US" sz="1000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timeout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这个设置是在抛出异常之前，驱动程序等待数据库返回请求结果的秒数。默认值为未设置（unset）（依赖数据库驱动）。</a:t>
                      </a:r>
                      <a:endParaRPr lang="zh-CN" altLang="en-US" sz="1000"/>
                    </a:p>
                  </a:txBody>
                  <a:tcPr/>
                </a:tc>
              </a:tr>
              <a:tr h="3816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fetchSize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这是一个给驱动的建议值，尝试让驱动程序每次批量返回的结果行数等于这个设置值。 默认值为未设置（unset）（依赖驱动）。</a:t>
                      </a:r>
                      <a:endParaRPr lang="zh-CN" altLang="en-US" sz="1000"/>
                    </a:p>
                  </a:txBody>
                  <a:tcPr/>
                </a:tc>
              </a:tr>
              <a:tr h="38036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statementType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可选 STATEMENT，PREPARED 或 CALLABLE。这会让 MyBatis 分别使用 Statement，PreparedStatement 或 CallableStatement，默认值：PREPARED。</a:t>
                      </a:r>
                      <a:endParaRPr lang="zh-CN" altLang="en-US" sz="1000"/>
                    </a:p>
                  </a:txBody>
                  <a:tcPr/>
                </a:tc>
              </a:tr>
              <a:tr h="3816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resultSetType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FORWARD_ONLY，SCROLL_SENSITIVE, SCROLL_INSENSITIVE 或 DEFAULT（等价于 unset） 中的一个，默认值为 unset （依赖数据库驱动）。</a:t>
                      </a:r>
                      <a:endParaRPr lang="zh-CN" altLang="en-US" sz="1000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databaseId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如果配置了数据库厂商标识（databaseIdProvider），MyBatis 会加载所有不带 databaseId 或匹配当前 databaseId 的语句；如果带和不带的语句都有，则不带的会被忽略。</a:t>
                      </a:r>
                      <a:endParaRPr lang="zh-CN" altLang="en-US" sz="1000"/>
                    </a:p>
                  </a:txBody>
                  <a:tcPr/>
                </a:tc>
              </a:tr>
              <a:tr h="40449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resultOrdered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这个设置仅针对嵌套结果 select 语句：如果为 true，将会假设包含了嵌套结果集或是分组，当返回一个主结果行时，就不会产生对前面结果集的引用。 这就使得在获取嵌套结果集的时候不至于内存不够用。默认值：false。</a:t>
                      </a:r>
                      <a:endParaRPr lang="zh-CN" altLang="en-US" sz="1000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resultSets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这个设置仅适用于多结果集的情况。它将列出语句执行后返回的结果集并赋予每个结果集一个名称，多个名称之间以逗号分隔。</a:t>
                      </a:r>
                      <a:endParaRPr lang="zh-CN" altLang="en-US" sz="100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insert, update 和 delete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&lt;insert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id="insertAuthor"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parameterType="com.jiuyun.bean</a:t>
            </a:r>
            <a:r>
              <a:rPr lang="en-US" altLang="zh-CN" sz="1200">
                <a:sym typeface="+mn-ea"/>
              </a:rPr>
              <a:t>.</a:t>
            </a:r>
            <a:r>
              <a:rPr sz="1200">
                <a:sym typeface="+mn-ea"/>
              </a:rPr>
              <a:t>Author"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flushCache="true"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statementType="PREPARED"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keyProperty=""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keyColumn=""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useGeneratedKeys=""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timeout="20"&gt;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&lt;update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id="updateAuthor"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parameterType="com.jiuyun.bean</a:t>
            </a:r>
            <a:r>
              <a:rPr lang="en-US" altLang="zh-CN" sz="1200">
                <a:sym typeface="+mn-ea"/>
              </a:rPr>
              <a:t>.</a:t>
            </a:r>
            <a:r>
              <a:rPr sz="1200">
                <a:sym typeface="+mn-ea"/>
              </a:rPr>
              <a:t>Author"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flushCache="true"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statementType="PREPARED"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timeout="20"&gt;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&lt;delete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id="deleteAuthor"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parameterType="com.jiuyun.bean</a:t>
            </a:r>
            <a:r>
              <a:rPr lang="en-US" altLang="zh-CN" sz="1200">
                <a:sym typeface="+mn-ea"/>
              </a:rPr>
              <a:t>.</a:t>
            </a:r>
            <a:r>
              <a:rPr sz="1200">
                <a:sym typeface="+mn-ea"/>
              </a:rPr>
              <a:t>Author"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flushCache="true"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statementType="PREPARED"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r>
              <a:rPr sz="1200">
                <a:sym typeface="+mn-ea"/>
              </a:rPr>
              <a:t>  timeout="20"&gt;</a:t>
            </a:r>
            <a:endParaRPr lang="zh-CN" altLang="en-US" sz="1200"/>
          </a:p>
          <a:p>
            <a:pPr marL="0" indent="0">
              <a:lnSpc>
                <a:spcPct val="80000"/>
              </a:lnSpc>
              <a:buNone/>
            </a:pPr>
            <a:endParaRPr lang="zh-CN" altLang="en-US" sz="120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Insert, Update, Delete 元素的属性</a:t>
            </a:r>
            <a:endParaRPr lang="zh-CN" altLang="en-US"/>
          </a:p>
        </p:txBody>
      </p:sp>
      <p:graphicFrame>
        <p:nvGraphicFramePr>
          <p:cNvPr id="4" name="内容占位符 3"/>
          <p:cNvGraphicFramePr/>
          <p:nvPr>
            <p:ph idx="1"/>
            <p:custDataLst>
              <p:tags r:id="rId1"/>
            </p:custDataLst>
          </p:nvPr>
        </p:nvGraphicFramePr>
        <p:xfrm>
          <a:off x="669883" y="952508"/>
          <a:ext cx="10852150" cy="5676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550"/>
                <a:gridCol w="9753600"/>
              </a:tblGrid>
              <a:tr h="3810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属性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/>
                </a:tc>
              </a:tr>
              <a:tr h="24892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id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在命名空间中唯一的标识符，可以被用来引用这条语句。</a:t>
                      </a:r>
                      <a:endParaRPr lang="zh-CN" altLang="en-US" sz="1000"/>
                    </a:p>
                  </a:txBody>
                  <a:tcPr/>
                </a:tc>
              </a:tr>
              <a:tr h="4038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parameterType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将会传入这条语句的参数的类全限定名或别名。这个属性是可选的，因为 MyBatis 可以通过类型处理器（TypeHandler）推断出具体传入语句的参数，默认值为未设置（unset）。</a:t>
                      </a:r>
                      <a:endParaRPr lang="zh-CN" altLang="en-US" sz="1000"/>
                    </a:p>
                  </a:txBody>
                  <a:tcPr/>
                </a:tc>
              </a:tr>
              <a:tr h="3816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parameterMap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用于引用外部 parameterMap 的属性，目前已被废弃。请使用行内参数映射和 parameterType 属性。</a:t>
                      </a:r>
                      <a:endParaRPr lang="zh-CN" altLang="en-US" sz="1000"/>
                    </a:p>
                  </a:txBody>
                  <a:tcPr/>
                </a:tc>
              </a:tr>
              <a:tr h="4038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flushCache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将其设置为 true 后，只要语句被调用，都会导致本地缓存和二级缓存被清空，默认值：（对 insert、update 和 delete 语句）true。</a:t>
                      </a:r>
                      <a:endParaRPr lang="zh-CN" altLang="en-US" sz="1000"/>
                    </a:p>
                  </a:txBody>
                  <a:tcPr/>
                </a:tc>
              </a:tr>
              <a:tr h="4038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timeout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这个设置是在抛出异常之前，驱动程序等待数据库返回请求结果的秒数。默认值为未设置（unset）（依赖数据库驱动）。</a:t>
                      </a:r>
                      <a:endParaRPr lang="zh-CN" altLang="en-US" sz="1000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statementType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可选 STATEMENT，PREPARED 或 CALLABLE。这会让 MyBatis 分别使用 Statement，PreparedStatement 或 CallableStatement，默认值：PREPARED。</a:t>
                      </a:r>
                      <a:endParaRPr lang="zh-CN" altLang="en-US" sz="1000"/>
                    </a:p>
                  </a:txBody>
                  <a:tcPr/>
                </a:tc>
              </a:tr>
              <a:tr h="3816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useGeneratedKeys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（仅适用于 insert 和 update）这会令 MyBatis 使用 JDBC 的 getGeneratedKeys 方法来取出由数据库内部生成的主键（比如：像 MySQL 和 SQL Server 这样的关系型数据库管理系统的自动递增字段），默认值：false。</a:t>
                      </a:r>
                      <a:endParaRPr lang="zh-CN" altLang="en-US" sz="1000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keyProperty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（仅适用于 insert 和 update）指定能够唯一识别对象的属性，MyBatis 会使用 getGeneratedKeys 的返回值或 insert 语句的 selectKey 子元素设置它的值，默认值：未设置（unset）。如果生成列不止一个，可以用逗号分隔多个属性名称。</a:t>
                      </a:r>
                      <a:endParaRPr lang="zh-CN" altLang="en-US" sz="1000"/>
                    </a:p>
                  </a:txBody>
                  <a:tcPr/>
                </a:tc>
              </a:tr>
              <a:tr h="38163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keyColumn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（仅适用于 insert 和 update）设置生成键值在表中的列名，在某些数据库（像 PostgreSQL）中，当主键列不是表中的第一列的时候，是必须设置的。如果生成列不止一个，可以用逗号分隔多个属性名称。</a:t>
                      </a:r>
                      <a:endParaRPr lang="zh-CN" altLang="en-US" sz="1000"/>
                    </a:p>
                  </a:txBody>
                  <a:tcPr/>
                </a:tc>
              </a:tr>
              <a:tr h="38036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databaseId</a:t>
                      </a:r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000"/>
                        <a:t>如果配置了数据库厂商标识（databaseIdProvider），MyBatis 会加载所有不带 databaseId 或匹配当前 databaseId 的语句；如果带和不带的语句都有，则不带的会被忽略。</a:t>
                      </a:r>
                      <a:endParaRPr lang="zh-CN" altLang="en-US" sz="100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简单示例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&lt;insert id="insert</a:t>
            </a:r>
            <a:r>
              <a:rPr lang="en-US" altLang="zh-CN" sz="1200"/>
              <a:t>User</a:t>
            </a:r>
            <a:r>
              <a:rPr lang="zh-CN" altLang="en-US" sz="1200"/>
              <a:t>"&gt;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  insert into </a:t>
            </a:r>
            <a:r>
              <a:rPr lang="en-US" altLang="zh-CN" sz="1200"/>
              <a:t>t_</a:t>
            </a:r>
            <a:r>
              <a:rPr lang="en-US" altLang="zh-CN" sz="1200"/>
              <a:t>u</a:t>
            </a:r>
            <a:r>
              <a:rPr lang="en-US" altLang="zh-CN" sz="1200"/>
              <a:t>ser</a:t>
            </a:r>
            <a:r>
              <a:rPr lang="zh-CN" altLang="en-US" sz="1200"/>
              <a:t>(id,username,password,email,</a:t>
            </a:r>
            <a:r>
              <a:rPr lang="en-US" altLang="zh-CN" sz="1200"/>
              <a:t>remark</a:t>
            </a:r>
            <a:r>
              <a:rPr lang="zh-CN" altLang="en-US" sz="1200"/>
              <a:t>)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  values (#{id},#{username},#{password},#{email},#{</a:t>
            </a:r>
            <a:r>
              <a:rPr lang="en-US" altLang="zh-CN" sz="1200"/>
              <a:t>remark</a:t>
            </a:r>
            <a:r>
              <a:rPr lang="zh-CN" altLang="en-US" sz="1200"/>
              <a:t>})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&lt;/insert&gt;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&lt;update id="update</a:t>
            </a:r>
            <a:r>
              <a:rPr lang="en-US" altLang="zh-CN" sz="1200"/>
              <a:t>User</a:t>
            </a:r>
            <a:r>
              <a:rPr lang="zh-CN" altLang="en-US" sz="1200"/>
              <a:t>"&gt;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  update </a:t>
            </a:r>
            <a:r>
              <a:rPr lang="en-US" altLang="zh-CN" sz="1200"/>
              <a:t>t_user</a:t>
            </a:r>
            <a:r>
              <a:rPr lang="zh-CN" altLang="en-US" sz="1200"/>
              <a:t> set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    username = #{username},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    password = #{password},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    email = #{email},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    bio = #{bio}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  where id = #{id}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&lt;/update&gt;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&lt;delete id="delete</a:t>
            </a:r>
            <a:r>
              <a:rPr lang="en-US" altLang="zh-CN" sz="1200"/>
              <a:t>User</a:t>
            </a:r>
            <a:r>
              <a:rPr lang="zh-CN" altLang="en-US" sz="1200"/>
              <a:t>"&gt;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  delete from </a:t>
            </a:r>
            <a:r>
              <a:rPr lang="en-US" altLang="zh-CN" sz="1200"/>
              <a:t>t_user</a:t>
            </a:r>
            <a:r>
              <a:rPr lang="zh-CN" altLang="en-US" sz="1200"/>
              <a:t> where id = #{id}</a:t>
            </a:r>
            <a:endParaRPr lang="zh-CN" altLang="en-US" sz="1200"/>
          </a:p>
          <a:p>
            <a:pPr marL="0" indent="0">
              <a:lnSpc>
                <a:spcPct val="110000"/>
              </a:lnSpc>
              <a:buNone/>
            </a:pPr>
            <a:r>
              <a:rPr lang="zh-CN" altLang="en-US" sz="1200"/>
              <a:t>&lt;/delete&gt;</a:t>
            </a:r>
            <a:endParaRPr lang="zh-CN" altLang="en-US" sz="1200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insert</a:t>
            </a:r>
            <a:r>
              <a:t>扩展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sz="1400">
                <a:sym typeface="+mn-ea"/>
              </a:rPr>
              <a:t>主键自动生成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&lt;insert id="insert</a:t>
            </a:r>
            <a:r>
              <a:rPr lang="en-US" altLang="zh-CN" sz="1400"/>
              <a:t>User</a:t>
            </a:r>
            <a:r>
              <a:rPr lang="zh-CN" altLang="en-US" sz="1400"/>
              <a:t>" useGeneratedKeys="true</a:t>
            </a:r>
            <a:r>
              <a:rPr lang="en-US" altLang="zh-CN" sz="1400"/>
              <a:t>”</a:t>
            </a:r>
            <a:r>
              <a:rPr lang="zh-CN" altLang="en-US" sz="1400"/>
              <a:t>keyProperty="id"&gt;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insert into </a:t>
            </a:r>
            <a:r>
              <a:rPr lang="en-US" altLang="zh-CN" sz="1400"/>
              <a:t>t_user</a:t>
            </a:r>
            <a:r>
              <a:rPr lang="zh-CN" altLang="en-US" sz="1400"/>
              <a:t>(username,password,email,</a:t>
            </a:r>
            <a:r>
              <a:rPr lang="en-US" altLang="zh-CN" sz="1400"/>
              <a:t>remark</a:t>
            </a:r>
            <a:r>
              <a:rPr lang="zh-CN" altLang="en-US" sz="1400"/>
              <a:t>) values </a:t>
            </a:r>
            <a:r>
              <a:rPr lang="en-US" altLang="zh-CN" sz="1400"/>
              <a:t>		</a:t>
            </a:r>
            <a:r>
              <a:rPr lang="zh-CN" altLang="en-US" sz="1400"/>
              <a:t>(#{username},#{password},#{email},#{</a:t>
            </a:r>
            <a:r>
              <a:rPr lang="en-US" altLang="zh-CN" sz="1400"/>
              <a:t>remark</a:t>
            </a:r>
            <a:r>
              <a:rPr lang="zh-CN" altLang="en-US" sz="1400"/>
              <a:t>})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&lt;/insert&gt;</a:t>
            </a:r>
            <a:endParaRPr lang="zh-CN" altLang="en-US" sz="1400"/>
          </a:p>
          <a:p>
            <a:r>
              <a:rPr lang="zh-CN" altLang="en-US" sz="1400"/>
              <a:t>批量插入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&lt;insert id="insert</a:t>
            </a:r>
            <a:r>
              <a:rPr lang="en-US" altLang="zh-CN" sz="1400"/>
              <a:t>User</a:t>
            </a:r>
            <a:r>
              <a:rPr lang="zh-CN" altLang="en-US" sz="1400"/>
              <a:t>" useGeneratedKeys="true" keyProperty="id"&gt;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insert into </a:t>
            </a:r>
            <a:r>
              <a:rPr lang="en-US" altLang="zh-CN" sz="1400"/>
              <a:t>t_user</a:t>
            </a:r>
            <a:r>
              <a:rPr lang="zh-CN" altLang="en-US" sz="1400"/>
              <a:t>(username, password, email, </a:t>
            </a:r>
            <a:r>
              <a:rPr lang="en-US" altLang="zh-CN" sz="1400"/>
              <a:t>remark</a:t>
            </a:r>
            <a:r>
              <a:rPr lang="zh-CN" altLang="en-US" sz="1400"/>
              <a:t>) values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&lt;foreach item="item" collection="list" separator=","&gt;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  (#{item.username}, #{item.password}, #{item.email}, #{item.</a:t>
            </a:r>
            <a:r>
              <a:rPr lang="en-US" altLang="zh-CN" sz="1400"/>
              <a:t>remark</a:t>
            </a:r>
            <a:r>
              <a:rPr lang="zh-CN" altLang="en-US" sz="1400"/>
              <a:t>})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&lt;/foreach&gt;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&lt;/insert&gt;</a:t>
            </a:r>
            <a:endParaRPr lang="zh-CN" altLang="en-US" sz="1400"/>
          </a:p>
          <a:p>
            <a:pPr marL="0" indent="0">
              <a:buNone/>
            </a:pPr>
            <a:endParaRPr lang="zh-CN" altLang="en-US" sz="1400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sql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这个元素可以用来定义可重用的 SQL 代码片段，以便在其它语句中使用。 参数可以静态地（在加载的时候）确定下来，并且可以在不同的 include 元素中定义不同的参数值。比如：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&lt;sql id="userColumns"&gt; ${alias}.id,${alias}.username,${alias}.password &lt;/sql&gt;</a:t>
            </a:r>
            <a:endParaRPr lang="zh-CN" altLang="en-US"/>
          </a:p>
          <a:p>
            <a:r>
              <a:rPr lang="zh-CN" altLang="en-US"/>
              <a:t>这个 SQL 片段可以在其它语句中使用，例如：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&lt;select id="selectUsers" resultType="map"&gt;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select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  &lt;include refid="userColumns"&gt;&lt;property name="alias" value="t1"/&gt;&lt;/include&gt;,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  &lt;include refid="userColumns"&gt;&lt;property name="alias" value="t2"/&gt;&lt;/include&gt;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from some_table t1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  cross join some_table t2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&lt;/select&gt;</a:t>
            </a:r>
            <a:endParaRPr>
              <a:sym typeface="+mn-ea"/>
            </a:endParaRPr>
          </a:p>
          <a:p>
            <a:pPr lvl="0"/>
            <a:r>
              <a:t>最终执行的</a:t>
            </a:r>
            <a:r>
              <a:rPr lang="en-US" altLang="zh-CN"/>
              <a:t>SQL</a:t>
            </a:r>
            <a:r>
              <a:t>：</a:t>
            </a:r>
          </a:p>
          <a:p>
            <a:pPr marL="342900" lvl="1" indent="0">
              <a:buNone/>
            </a:pPr>
            <a:r>
              <a:t>select t1.id,t1.username,t1.password,t2.id,t2.username,t2.password </a:t>
            </a:r>
          </a:p>
          <a:p>
            <a:pPr marL="342900" lvl="1" indent="0">
              <a:buNone/>
            </a:pPr>
            <a:r>
              <a:t>from some_table t1 cross join some_table t2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1.xml><?xml version="1.0" encoding="utf-8"?>
<p:tagLst xmlns:p="http://schemas.openxmlformats.org/presentationml/2006/main">
  <p:tag name="KSO_WM_UNIT_TABLE_BEAUTIFY" val="smartTable{144ec674-afcd-4856-a19c-92ae417c91a7}"/>
</p:tagLst>
</file>

<file path=ppt/tags/tag1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4.xml><?xml version="1.0" encoding="utf-8"?>
<p:tagLst xmlns:p="http://schemas.openxmlformats.org/presentationml/2006/main">
  <p:tag name="KSO_WM_UNIT_TABLE_BEAUTIFY" val="smartTable{4bae0764-151a-4851-8163-2962838ce863}"/>
</p:tagLst>
</file>

<file path=ppt/tags/tag1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6.xml><?xml version="1.0" encoding="utf-8"?>
<p:tagLst xmlns:p="http://schemas.openxmlformats.org/presentationml/2006/main">
  <p:tag name="KSO_WM_UNIT_TABLE_BEAUTIFY" val="smartTable{ca9a8ee1-6a5e-4a5c-977a-2cc9ab278333}"/>
</p:tagLst>
</file>

<file path=ppt/tags/tag11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20.xml><?xml version="1.0" encoding="utf-8"?>
<p:tagLst xmlns:p="http://schemas.openxmlformats.org/presentationml/2006/main">
  <p:tag name="COMMONDATA" val="eyJoZGlkIjoiNTBlMjk1ZDBhODE5NTNlNGFmZGRhMzVmMDM0OTllNWQifQ==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UNIT_TABLE_BEAUTIFY" val="smartTable{7b80a81d-5c00-4a4c-b366-14f7141171b5}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UNIT_TABLE_BEAUTIFY" val="smartTable{7b80a81d-5c00-4a4c-b366-14f7141171b5}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11443</Words>
  <Application>WPS 演示</Application>
  <PresentationFormat>宽屏</PresentationFormat>
  <Paragraphs>422</Paragraphs>
  <Slides>23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1_Office 主题​​</vt:lpstr>
      <vt:lpstr>Mybatis映射器</vt:lpstr>
      <vt:lpstr>XML 映射器</vt:lpstr>
      <vt:lpstr>select </vt:lpstr>
      <vt:lpstr>Select 元素的属性</vt:lpstr>
      <vt:lpstr>insert, update 和 delete</vt:lpstr>
      <vt:lpstr>Insert, Update, Delete 元素的属性</vt:lpstr>
      <vt:lpstr>简单示例</vt:lpstr>
      <vt:lpstr>insert扩展</vt:lpstr>
      <vt:lpstr>sql</vt:lpstr>
      <vt:lpstr>参数</vt:lpstr>
      <vt:lpstr>参数</vt:lpstr>
      <vt:lpstr>参数</vt:lpstr>
      <vt:lpstr>字符串替换</vt:lpstr>
      <vt:lpstr>字符串替换</vt:lpstr>
      <vt:lpstr>结果映射</vt:lpstr>
      <vt:lpstr>结果映射 </vt:lpstr>
      <vt:lpstr>高级结果映射(ResultMap)</vt:lpstr>
      <vt:lpstr>id &amp; result</vt:lpstr>
      <vt:lpstr>关联(association )</vt:lpstr>
      <vt:lpstr>关联(association ) </vt:lpstr>
      <vt:lpstr>关联的嵌套 Select 查询</vt:lpstr>
      <vt:lpstr>集合的嵌套 Select 查询(collection) 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剑哥</cp:lastModifiedBy>
  <cp:revision>183</cp:revision>
  <dcterms:created xsi:type="dcterms:W3CDTF">2019-06-19T02:08:00Z</dcterms:created>
  <dcterms:modified xsi:type="dcterms:W3CDTF">2022-08-10T02:21:38Z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2052-11.1.0.12302</vt:lpwstr>
  </property>
  <property fmtid="{D5CDD505-2E9C-101B-9397-08002B2CF9AE}" pid="3" name="ICV">
    <vt:lpwstr>2C335E5752AB43C880D3F579EB5139B9</vt:lpwstr>
  </property>
</Properties>
</file>